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Количество анкетированных людей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N, кол-во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комфортные</c:v>
                </c:pt>
                <c:pt idx="1">
                  <c:v>относительно комфортные</c:v>
                </c:pt>
                <c:pt idx="2">
                  <c:v>вредные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0.56999999999999995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309760"/>
        <c:axId val="196311296"/>
      </c:barChart>
      <c:catAx>
        <c:axId val="196309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6311296"/>
        <c:crosses val="autoZero"/>
        <c:auto val="1"/>
        <c:lblAlgn val="ctr"/>
        <c:lblOffset val="100"/>
        <c:noMultiLvlLbl val="0"/>
      </c:catAx>
      <c:valAx>
        <c:axId val="196311296"/>
        <c:scaling>
          <c:orientation val="minMax"/>
          <c:max val="0.60000000000000009"/>
          <c:min val="0"/>
        </c:scaling>
        <c:delete val="0"/>
        <c:axPos val="l"/>
        <c:majorGridlines/>
        <c:min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6309760"/>
        <c:crosses val="autoZero"/>
        <c:crossBetween val="between"/>
        <c:majorUnit val="0.1"/>
        <c:minorUnit val="0.1"/>
      </c:valAx>
    </c:plotArea>
    <c:legend>
      <c:legendPos val="r"/>
      <c:layout/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N, кол-во людей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отн диском</c:v>
                </c:pt>
                <c:pt idx="1">
                  <c:v>комфортные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980864"/>
        <c:axId val="196342528"/>
      </c:barChart>
      <c:catAx>
        <c:axId val="19498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6342528"/>
        <c:crosses val="autoZero"/>
        <c:auto val="1"/>
        <c:lblAlgn val="ctr"/>
        <c:lblOffset val="100"/>
        <c:noMultiLvlLbl val="0"/>
      </c:catAx>
      <c:valAx>
        <c:axId val="19634252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4980864"/>
        <c:crosses val="autoZero"/>
        <c:crossBetween val="between"/>
        <c:majorUnit val="0.1"/>
        <c:minorUnit val="0.1"/>
      </c:valAx>
    </c:plotArea>
    <c:legend>
      <c:legendPos val="r"/>
      <c:layout/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рабочая </a:t>
            </a:r>
            <a:r>
              <a:rPr lang="ru-RU" dirty="0"/>
              <a:t>поза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рабочая поза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Свободная</c:v>
                </c:pt>
                <c:pt idx="1">
                  <c:v>неудобная</c:v>
                </c:pt>
                <c:pt idx="2">
                  <c:v>фиксированная</c:v>
                </c:pt>
                <c:pt idx="3">
                  <c:v>вынужденная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0.85</c:v>
                </c:pt>
                <c:pt idx="1">
                  <c:v>0</c:v>
                </c:pt>
                <c:pt idx="2">
                  <c:v>0.43</c:v>
                </c:pt>
                <c:pt idx="3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453504"/>
        <c:axId val="196455040"/>
      </c:barChart>
      <c:catAx>
        <c:axId val="19645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455040"/>
        <c:crosses val="autoZero"/>
        <c:auto val="1"/>
        <c:lblAlgn val="ctr"/>
        <c:lblOffset val="100"/>
        <c:noMultiLvlLbl val="0"/>
      </c:catAx>
      <c:valAx>
        <c:axId val="19645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45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17032"/>
            <a:ext cx="9143999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Зайков </a:t>
            </a:r>
            <a:r>
              <a:rPr lang="ru-RU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 А</a:t>
            </a:r>
            <a:br>
              <a:rPr lang="ru-RU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группы ТБб-205</a:t>
            </a:r>
            <a:r>
              <a:rPr lang="en-US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  <a: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Законнова</a:t>
            </a:r>
            <a: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Л.И., </a:t>
            </a:r>
            <a:r>
              <a:rPr lang="en-US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д.б.н., </a:t>
            </a:r>
            <a: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</a:t>
            </a:r>
            <a:r>
              <a:rPr lang="ru-RU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</a:t>
            </a:r>
            <a: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СД</a:t>
            </a:r>
            <a:r>
              <a:rPr lang="ru-RU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/>
          </a:p>
        </p:txBody>
      </p:sp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968850" cy="14847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68851" y="0"/>
            <a:ext cx="71751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федерального государственного бюджетного образовательного учреждения высшего образования «Кузбасский государственный технический университет имени Т. Ф. Горбачева» в г. Белово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КУЗГТУ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филиал КУЗГТУ в г. Белово</a:t>
            </a:r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060848"/>
            <a:ext cx="83164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ГИГИЕНИЧЕСКАЯ ОЦЕНКА ПРОИЗВОДСТВЕННОГО ФАКТОРА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«ТЯЖЕСТЬ ТРУДА»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ПРЕДПРИЯТИЯ АО «ПОЧТА РОССИИ»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545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449352"/>
              </p:ext>
            </p:extLst>
          </p:nvPr>
        </p:nvGraphicFramePr>
        <p:xfrm>
          <a:off x="179513" y="908721"/>
          <a:ext cx="8568952" cy="432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6019"/>
                <a:gridCol w="2856019"/>
                <a:gridCol w="2856914"/>
              </a:tblGrid>
              <a:tr h="1135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Характерность стереотипных движений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стереотипных движений за смену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636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предприятия, заместитель начальника, водитель-грузчик, экспедитор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локальные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6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локальные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42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почтальоны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локальные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08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08504" cy="148478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Удельный расход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энергии и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ИРЭ индивидуальный расход энергии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919119"/>
              </p:ext>
            </p:extLst>
          </p:nvPr>
        </p:nvGraphicFramePr>
        <p:xfrm>
          <a:off x="35496" y="764704"/>
          <a:ext cx="9108502" cy="6206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7270"/>
                <a:gridCol w="595905"/>
                <a:gridCol w="595905"/>
                <a:gridCol w="497056"/>
                <a:gridCol w="596607"/>
                <a:gridCol w="596607"/>
                <a:gridCol w="595905"/>
                <a:gridCol w="596607"/>
                <a:gridCol w="596607"/>
                <a:gridCol w="695457"/>
                <a:gridCol w="695457"/>
                <a:gridCol w="595905"/>
                <a:gridCol w="596607"/>
                <a:gridCol w="596607"/>
              </a:tblGrid>
              <a:tr h="4475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работа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Доп. работа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ИРЭ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</a:tr>
              <a:tr h="1140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Время, час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УРЭ, ккал/час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Время, час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УРЭ, ккал/час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Время, час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УРЭ, ккал/час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Время, час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УРЭ, ккал/час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</a:tr>
              <a:tr h="4475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</a:tr>
              <a:tr h="909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начальника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</a:tr>
              <a:tr h="4475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 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</a:tr>
              <a:tr h="4475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 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</a:tr>
              <a:tr h="4475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Почтальон 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</a:tr>
              <a:tr h="4475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Почтальон 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</a:tr>
              <a:tr h="909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Водитель-грузчик, экспедитор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</a:tr>
              <a:tr h="4475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30" marR="4223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70100" y="498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13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3265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209" y="620688"/>
            <a:ext cx="8280920" cy="45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47</a:t>
            </a:r>
            <a:r>
              <a:rPr lang="ru-RU" dirty="0">
                <a:latin typeface="Times New Roman"/>
                <a:ea typeface="Calibri"/>
                <a:cs typeface="Times New Roman"/>
              </a:rPr>
              <a:t>%  работников почтового отделения оценили условия труда как оптимальные, 28% – как допустимые и 15% – как  экстремальные.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Больше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половины работников (57%)  считают  условия труда относительно дискомфортными.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Подавляющее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большинство сотрудников считает рабочую позу свободной..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Физическая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динамическая нагрузка составило нагрузку у начальника и заместителя начальника составила 37 кг*м,  у операторов  – 250 кг*м, у почтальонов – 48000 кг*м, водителя-грузчика, экспедитора – 1000 кг*м.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Масса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поднимаемого и перемещаемого груза вручную составила в среднем  4,2 кг, от   0,5 кг у руководителя до 10 кг у водителя.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Стереотипные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региональные рабочие движения  за 8 ч часов смены составили в среднем 61714 движений. Стереотипные локальные рабочие –920 движений.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Статистическая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нагрузка у работников почты в среднем составила 427 кгс × с.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Индивидуальный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расход энергии  составил в среднем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1043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ккал за смену.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872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204864"/>
            <a:ext cx="9143999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Гигиеническая оценка производственного фактора </a:t>
            </a: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тяжесть труда</a:t>
            </a: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предприятия АО </a:t>
            </a: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Почта России</a:t>
            </a: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Зайков 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 А</a:t>
            </a:r>
            <a:b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группы ТБб-205</a:t>
            </a:r>
            <a:r>
              <a:rPr lang="en-US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27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Законнова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Л.И., </a:t>
            </a:r>
            <a:r>
              <a:rPr lang="en-US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д.б.н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кафедры ГД и ТБ </a:t>
            </a:r>
            <a:b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Белово 2022 г.</a:t>
            </a: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endParaRPr lang="ru-RU" sz="1400" dirty="0"/>
          </a:p>
        </p:txBody>
      </p:sp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968850" cy="14847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68851" y="0"/>
            <a:ext cx="71751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федерального государственного бюджетного образовательного учреждения высшего образования «Кузбасский государственный технический университет имени Т. Ф. Горбачева» в г. Белово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КУЗГТУ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филиал КУЗГТУ в г. Белово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262430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68951" cy="597666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itchFamily="18" charset="0"/>
              </a:rPr>
              <a:t>Почтовая служба является важной частью любого государства и служат для коммуникации граждан и организации. Работа почтового служащего до сих пор связана с тяжёлой физической работой в неблагоприятных климатических условиях, поэтому цель нашей работы</a:t>
            </a:r>
            <a:br>
              <a:rPr lang="ru-RU" sz="2400" dirty="0">
                <a:effectLst/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ать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гигиеническую оценку производственного фактора 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тяжести труда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на рабочем месте почтальонов на предприятии АО 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Почта России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исследования: работники АО 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Почта России</a:t>
            </a: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Гипотеза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исследования: Гигиенические условия труда работников почты России  подвергаются высокой физической нагрузки.</a:t>
            </a:r>
            <a:r>
              <a:rPr lang="ru-RU" sz="14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40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Уровни воздействия на человека</a:t>
            </a:r>
            <a:r>
              <a:rPr lang="ru-RU" sz="1400" dirty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3036313"/>
              </p:ext>
            </p:extLst>
          </p:nvPr>
        </p:nvGraphicFramePr>
        <p:xfrm>
          <a:off x="0" y="404664"/>
          <a:ext cx="9143999" cy="6453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20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Классификация условий труда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15771532"/>
              </p:ext>
            </p:extLst>
          </p:nvPr>
        </p:nvGraphicFramePr>
        <p:xfrm>
          <a:off x="0" y="476672"/>
          <a:ext cx="9143999" cy="6381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331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179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Рабочая поза</a:t>
            </a:r>
            <a:r>
              <a:rPr lang="ru-RU" sz="1400" dirty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75809271"/>
              </p:ext>
            </p:extLst>
          </p:nvPr>
        </p:nvGraphicFramePr>
        <p:xfrm>
          <a:off x="0" y="404664"/>
          <a:ext cx="9144000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51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Физическая динамическая нагрузка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961566"/>
              </p:ext>
            </p:extLst>
          </p:nvPr>
        </p:nvGraphicFramePr>
        <p:xfrm>
          <a:off x="899592" y="980728"/>
          <a:ext cx="7164289" cy="4362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7847"/>
                <a:gridCol w="2387847"/>
                <a:gridCol w="2388595"/>
              </a:tblGrid>
              <a:tr h="1647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динамическая нагрузка, кг*м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Среднеквадратичное отклонение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50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0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начальник, заместитель начальника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50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водитель-экспедитор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50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почтальоны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99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7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Масса поднимаемого и перемещаемого груза вручную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41189"/>
              </p:ext>
            </p:extLst>
          </p:nvPr>
        </p:nvGraphicFramePr>
        <p:xfrm>
          <a:off x="755576" y="1052736"/>
          <a:ext cx="7452319" cy="5013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5770"/>
                <a:gridCol w="3726549"/>
              </a:tblGrid>
              <a:tr h="1916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 поднимаемого и перемещаемого груза вручную, кг.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0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предприятия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63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начальника, почтальоны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0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09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Водитель-экспедитор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29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6512511" cy="1143000"/>
          </a:xfrm>
        </p:spPr>
        <p:txBody>
          <a:bodyPr/>
          <a:lstStyle/>
          <a:p>
            <a:pPr algn="ctr"/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Стереотипные рабочие движения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459691"/>
              </p:ext>
            </p:extLst>
          </p:nvPr>
        </p:nvGraphicFramePr>
        <p:xfrm>
          <a:off x="611559" y="908720"/>
          <a:ext cx="7920881" cy="51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0018"/>
                <a:gridCol w="2640018"/>
                <a:gridCol w="2640845"/>
              </a:tblGrid>
              <a:tr h="1672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Характерность стереотипных движений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стереотипных движений за смену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5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предприятия, заместитель начальника, водитель-грузчик, экспедитор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3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3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почтальоны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7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Статическая нагрузка за смену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017440"/>
              </p:ext>
            </p:extLst>
          </p:nvPr>
        </p:nvGraphicFramePr>
        <p:xfrm>
          <a:off x="611560" y="1412776"/>
          <a:ext cx="7848872" cy="3888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2857"/>
                <a:gridCol w="3896015"/>
              </a:tblGrid>
              <a:tr h="1392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Статическая нагрузка кгс × с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61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32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начальника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32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почтальоны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32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0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138</TotalTime>
  <Words>596</Words>
  <Application>Microsoft Office PowerPoint</Application>
  <PresentationFormat>Экран (4:3)</PresentationFormat>
  <Paragraphs>211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 Зайков В. А Студент группы ТБб-205 Научный руководитель:  Законнова Л.И.,  д.б.н.,  профессор кафедры СД </vt:lpstr>
      <vt:lpstr>Почтовая служба является важной частью любого государства и служат для коммуникации граждан и организации. Работа почтового служащего до сих пор связана с тяжёлой физической работой в неблагоприятных климатических условиях, поэтому цель нашей работы дать гигиеническую оценку производственного фактора “тяжести труда” на рабочем месте почтальонов на предприятии АО “Почта России”.   Объект исследования: работники АО “Почта России”  Гипотеза исследования: Гигиенические условия труда работников почты России  подвергаются высокой физической нагрузки. </vt:lpstr>
      <vt:lpstr>Уровни воздействия на человека. </vt:lpstr>
      <vt:lpstr>Классификация условий труда</vt:lpstr>
      <vt:lpstr>Рабочая поза. </vt:lpstr>
      <vt:lpstr>Физическая динамическая нагрузка</vt:lpstr>
      <vt:lpstr>Масса поднимаемого и перемещаемого груза вручную</vt:lpstr>
      <vt:lpstr>Стереотипные рабочие движения</vt:lpstr>
      <vt:lpstr>Статическая нагрузка за смену</vt:lpstr>
      <vt:lpstr>Презентация PowerPoint</vt:lpstr>
      <vt:lpstr>Удельный расход энергии и ИРЭ индивидуальный расход энергии</vt:lpstr>
      <vt:lpstr>Выводы:</vt:lpstr>
      <vt:lpstr>Гигиеническая оценка производственного фактора “тяжесть труда” работников предприятия АО “Почта России" . Зайков В. А Студент группы ТБб-205 Научный руководитель: Законнова Л.И.,  д.б.н., профессор кафедры ГД и ТБ  Белово 2022 г.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Гигиеническая оценка производственного фактора «тяжесть труда» работников предприятия АО &lt;&lt;Почта России&gt;&gt; . КУЗГТУ, филиал КУЗГТУ в г. Белово</dc:title>
  <dc:creator>пк</dc:creator>
  <cp:lastModifiedBy>User3</cp:lastModifiedBy>
  <cp:revision>50</cp:revision>
  <dcterms:created xsi:type="dcterms:W3CDTF">2022-03-24T16:06:57Z</dcterms:created>
  <dcterms:modified xsi:type="dcterms:W3CDTF">2022-11-12T07:05:33Z</dcterms:modified>
</cp:coreProperties>
</file>