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70" r:id="rId8"/>
    <p:sldId id="271" r:id="rId9"/>
    <p:sldId id="264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6739661776710815E-2"/>
          <c:y val="5.496691178572044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Комфортные</c:v>
                </c:pt>
                <c:pt idx="1">
                  <c:v>Относительно дискомфортные</c:v>
                </c:pt>
                <c:pt idx="2">
                  <c:v>Экстремальные </c:v>
                </c:pt>
                <c:pt idx="3">
                  <c:v>Сверхэкстремальные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70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543872"/>
        <c:axId val="56545664"/>
        <c:axId val="0"/>
      </c:bar3DChart>
      <c:catAx>
        <c:axId val="5654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6545664"/>
        <c:crosses val="autoZero"/>
        <c:auto val="1"/>
        <c:lblAlgn val="ctr"/>
        <c:lblOffset val="100"/>
        <c:noMultiLvlLbl val="0"/>
      </c:catAx>
      <c:valAx>
        <c:axId val="56545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543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Оптимальный</c:v>
                </c:pt>
                <c:pt idx="1">
                  <c:v>Допустимый</c:v>
                </c:pt>
                <c:pt idx="2">
                  <c:v>Вредный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10</c:v>
                </c:pt>
                <c:pt idx="2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768448"/>
        <c:axId val="83769984"/>
        <c:axId val="0"/>
      </c:bar3DChart>
      <c:catAx>
        <c:axId val="8376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769984"/>
        <c:crosses val="autoZero"/>
        <c:auto val="1"/>
        <c:lblAlgn val="ctr"/>
        <c:lblOffset val="100"/>
        <c:noMultiLvlLbl val="0"/>
      </c:catAx>
      <c:valAx>
        <c:axId val="837699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1800" dirty="0"/>
                  <a:t>%</a:t>
                </a:r>
              </a:p>
            </c:rich>
          </c:tx>
          <c:layout>
            <c:manualLayout>
              <c:xMode val="edge"/>
              <c:yMode val="edge"/>
              <c:x val="5.7673035047698065E-2"/>
              <c:y val="5.81475074198105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3768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Свободная</c:v>
                </c:pt>
                <c:pt idx="1">
                  <c:v>Неудобная</c:v>
                </c:pt>
                <c:pt idx="2">
                  <c:v>Фиксированная</c:v>
                </c:pt>
                <c:pt idx="3">
                  <c:v>Вынужденная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50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795328"/>
        <c:axId val="83817600"/>
        <c:axId val="0"/>
      </c:bar3DChart>
      <c:catAx>
        <c:axId val="8379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817600"/>
        <c:crosses val="autoZero"/>
        <c:auto val="1"/>
        <c:lblAlgn val="ctr"/>
        <c:lblOffset val="100"/>
        <c:noMultiLvlLbl val="0"/>
      </c:catAx>
      <c:valAx>
        <c:axId val="838176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1800" dirty="0"/>
                  <a:t>%</a:t>
                </a:r>
              </a:p>
            </c:rich>
          </c:tx>
          <c:layout>
            <c:manualLayout>
              <c:xMode val="edge"/>
              <c:yMode val="edge"/>
              <c:x val="6.7212515553712174E-2"/>
              <c:y val="4.614389692436576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3795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51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92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708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81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6137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253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789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4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4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2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7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42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9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7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82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700808"/>
            <a:ext cx="6982544" cy="189436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Гигиеническая оценка производственного фактора «тяжесть труда» в границах маркшейдерского отдела на угольном предприятии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5880" y="4941168"/>
            <a:ext cx="5826719" cy="109689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Малыхина Валерия Константиновна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группы ТБб-205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Л.И., д.б.н.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188640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Кузбасский государственный технический университет имени Т.Ф. Горбачева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КузГТУ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г. Белово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10" y="141364"/>
            <a:ext cx="1220811" cy="124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5880" y="1844824"/>
            <a:ext cx="6982544" cy="189436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Гигиеническая оценка производственного фактора «тяжесть труда» в границах маркшейдерского отдела на угольном предприятии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725144"/>
            <a:ext cx="5826719" cy="109689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Малыхина Валерия Константиновна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группы ТБб-205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Л.И., д.б.н.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188640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Кузбасский государственный технический университет имени Т.Ф. Горбачева</a:t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КузГТУ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г. Белово</a:t>
            </a:r>
            <a:endParaRPr lang="ru-RU" sz="20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10" y="141364"/>
            <a:ext cx="1220811" cy="124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4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8072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 гигиеническую оценку производственного фактора «тяжесть труда» на рабочем месте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маркшейдерского отдела на угольном предприятии.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636912"/>
            <a:ext cx="4537458" cy="35182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632062"/>
              </p:ext>
            </p:extLst>
          </p:nvPr>
        </p:nvGraphicFramePr>
        <p:xfrm>
          <a:off x="35496" y="908720"/>
          <a:ext cx="9108504" cy="5224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620685"/>
                <a:gridCol w="735662"/>
                <a:gridCol w="592160"/>
                <a:gridCol w="693121"/>
                <a:gridCol w="693121"/>
                <a:gridCol w="644908"/>
                <a:gridCol w="691990"/>
                <a:gridCol w="691990"/>
                <a:gridCol w="547351"/>
                <a:gridCol w="547351"/>
                <a:gridCol w="547351"/>
                <a:gridCol w="547351"/>
                <a:gridCol w="547351"/>
              </a:tblGrid>
              <a:tr h="47255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Вид деятельности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Дорога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Основная работа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Обед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Доп. работа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ИРЭ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527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Время, час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УРЭ, ккал/час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Ʃ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Время, </a:t>
                      </a:r>
                      <a:r>
                        <a:rPr lang="ru-RU" sz="1000" dirty="0" smtClean="0">
                          <a:effectLst/>
                        </a:rPr>
                        <a:t>ас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УРЭ, ккал/час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Ʃ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Время, час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УРЭ, ккал/час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Ʃ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Время, час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УРЭ, ккал/час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Ʃ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Участковый Маркшейдер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на БВР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0.40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4.2</a:t>
                      </a:r>
                      <a:endParaRPr lang="ru-RU" sz="1000" dirty="0"/>
                    </a:p>
                  </a:txBody>
                  <a:tcPr marL="36012" marR="36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168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3360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1.1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6.6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2598</a:t>
                      </a:r>
                      <a:endParaRPr lang="ru-RU" sz="1000" dirty="0"/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Участковый Маркшейдер на БВР</a:t>
                      </a: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0,50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4.2</a:t>
                      </a:r>
                      <a:endParaRPr lang="ru-RU" sz="1000" dirty="0"/>
                    </a:p>
                  </a:txBody>
                  <a:tcPr marL="36012" marR="36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3360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1.1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6.6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2828</a:t>
                      </a:r>
                      <a:endParaRPr lang="ru-RU" sz="1000" dirty="0"/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Участковый Маркшейдер</a:t>
                      </a: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4.2</a:t>
                      </a:r>
                      <a:endParaRPr lang="ru-RU" sz="1000" dirty="0"/>
                    </a:p>
                  </a:txBody>
                  <a:tcPr marL="36012" marR="36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252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3360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1.1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6.6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2977</a:t>
                      </a:r>
                      <a:endParaRPr lang="ru-RU" sz="1000" dirty="0"/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Участковый Маркшейдер</a:t>
                      </a: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0,20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4.2</a:t>
                      </a:r>
                      <a:endParaRPr lang="ru-RU" sz="1000" dirty="0"/>
                    </a:p>
                  </a:txBody>
                  <a:tcPr marL="36012" marR="36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84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3360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1.1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6.6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2621</a:t>
                      </a:r>
                      <a:endParaRPr lang="ru-RU" sz="1000" dirty="0"/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Участковый Маркшейдер</a:t>
                      </a: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4.2</a:t>
                      </a:r>
                      <a:endParaRPr lang="ru-RU" sz="1000" dirty="0"/>
                    </a:p>
                  </a:txBody>
                  <a:tcPr marL="36012" marR="36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252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3360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1.1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6.6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3402</a:t>
                      </a:r>
                      <a:endParaRPr lang="ru-RU" sz="1000" dirty="0"/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Участковый Маркшейдер</a:t>
                      </a: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1,5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4.2</a:t>
                      </a:r>
                      <a:endParaRPr lang="ru-RU" sz="1000" dirty="0"/>
                    </a:p>
                  </a:txBody>
                  <a:tcPr marL="36012" marR="36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378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420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3360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1.1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6.6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3036</a:t>
                      </a:r>
                      <a:endParaRPr lang="ru-RU" sz="1000" dirty="0"/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Зам. Главного маркшейдера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0,45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4.2</a:t>
                      </a:r>
                      <a:endParaRPr lang="ru-RU" sz="1000" dirty="0"/>
                    </a:p>
                  </a:txBody>
                  <a:tcPr marL="36012" marR="36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189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360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2880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1.1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6.6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0,40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310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124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3400</a:t>
                      </a:r>
                      <a:endParaRPr lang="ru-RU" sz="1000" dirty="0"/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Картограф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1,5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4.2</a:t>
                      </a:r>
                      <a:endParaRPr lang="ru-RU" sz="1000" dirty="0"/>
                    </a:p>
                  </a:txBody>
                  <a:tcPr marL="36012" marR="36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378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310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2480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1.1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6.6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0,20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310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62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2396</a:t>
                      </a:r>
                      <a:endParaRPr lang="ru-RU" sz="1000" dirty="0"/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Горнорабочий на </a:t>
                      </a:r>
                      <a:r>
                        <a:rPr lang="ru-RU" sz="1000" dirty="0" err="1" smtClean="0"/>
                        <a:t>маркш</a:t>
                      </a:r>
                      <a:r>
                        <a:rPr lang="ru-RU" sz="1000" dirty="0" smtClean="0"/>
                        <a:t>.</a:t>
                      </a:r>
                      <a:r>
                        <a:rPr lang="ru-RU" sz="1000" baseline="0" dirty="0" smtClean="0"/>
                        <a:t> работах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0,30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4.2</a:t>
                      </a:r>
                      <a:endParaRPr lang="ru-RU" sz="1000" dirty="0"/>
                    </a:p>
                  </a:txBody>
                  <a:tcPr marL="36012" marR="36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126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460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3680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1.1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6.6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2873</a:t>
                      </a:r>
                      <a:endParaRPr lang="ru-RU" sz="1000" dirty="0"/>
                    </a:p>
                  </a:txBody>
                  <a:tcPr marL="36012" marR="36012" marT="0" marB="0"/>
                </a:tc>
              </a:tr>
              <a:tr h="2565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Горнорабочий на </a:t>
                      </a:r>
                      <a:r>
                        <a:rPr kumimoji="0" lang="ru-RU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маркш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работах</a:t>
                      </a:r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0,40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4.2</a:t>
                      </a:r>
                      <a:endParaRPr lang="ru-RU" sz="1000" dirty="0"/>
                    </a:p>
                  </a:txBody>
                  <a:tcPr marL="36012" marR="3601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168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460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3680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1.1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6.6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 marL="36012" marR="3601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2945</a:t>
                      </a:r>
                      <a:endParaRPr lang="ru-RU" sz="1000" dirty="0"/>
                    </a:p>
                  </a:txBody>
                  <a:tcPr marL="36012" marR="36012" marT="0" marB="0"/>
                </a:tc>
              </a:tr>
              <a:tr h="2849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Среднее значение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220,5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3288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12" marR="3601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Рисунок</a:t>
            </a:r>
            <a:r>
              <a:rPr lang="ru-RU" dirty="0" smtClean="0"/>
              <a:t>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1- Уровни воздействия на человека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324271"/>
              </p:ext>
            </p:extLst>
          </p:nvPr>
        </p:nvGraphicFramePr>
        <p:xfrm>
          <a:off x="395536" y="1259632"/>
          <a:ext cx="8280920" cy="5598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Рисунок 2 -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Классификация условий труда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7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48218358"/>
              </p:ext>
            </p:extLst>
          </p:nvPr>
        </p:nvGraphicFramePr>
        <p:xfrm>
          <a:off x="457200" y="1268760"/>
          <a:ext cx="77152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Рисунок 3 -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Рабочая поза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65691402"/>
              </p:ext>
            </p:extLst>
          </p:nvPr>
        </p:nvGraphicFramePr>
        <p:xfrm>
          <a:off x="457200" y="1196752"/>
          <a:ext cx="77152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Физическая динамическая нагрузка: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1"/>
            <a:ext cx="6842721" cy="2276521"/>
          </a:xfrm>
        </p:spPr>
        <p:txBody>
          <a:bodyPr/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масса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составила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3,5 кг. Суммарный путь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грузом (маркшейдерское оборудование, карты) от 500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метров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работников.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физическая динамическая нагрузка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за рабочий день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7975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08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6347713" cy="1320800"/>
          </a:xfrm>
        </p:spPr>
        <p:txBody>
          <a:bodyPr>
            <a:normAutofit/>
          </a:bodyPr>
          <a:lstStyle/>
          <a:p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Стереотипные рабочие движения</a:t>
            </a:r>
            <a:r>
              <a:rPr lang="ru-RU" sz="2400" dirty="0" smtClean="0"/>
              <a:t>: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492896"/>
            <a:ext cx="7490793" cy="1844474"/>
          </a:xfrm>
        </p:spPr>
        <p:txBody>
          <a:bodyPr/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локальные движения выполняются в быстром темпе, количество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составляет от 900 до 25000 движений, а региональные рабочие движения выполняются в медленном темпе, количество составляет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08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097216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32856"/>
            <a:ext cx="7920880" cy="3096344"/>
          </a:xfrm>
        </p:spPr>
        <p:txBody>
          <a:bodyPr>
            <a:normAutofit fontScale="92500" lnSpcReduction="10000"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Большинство работников считают уровень воздействия фактора работы в маркшейдерском отделе относительно дискомфортные условия – 70%, комфортные – 10%,  а экстремальных условий – 20%.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 условию труда 90% работников считают вредным, остальные 10% допустимым.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Большинство работников рабочую позу считают фиксированной – 50%, меньшая часть работников считают ее неудобной – 10%, остальные же работники в равной степени считают что поза свободная или вынужденная.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342</TotalTime>
  <Words>474</Words>
  <Application>Microsoft Office PowerPoint</Application>
  <PresentationFormat>Экран (4:3)</PresentationFormat>
  <Paragraphs>190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Гигиеническая оценка производственного фактора «тяжесть труда» в границах маркшейдерского отдела на угольном предприятии </vt:lpstr>
      <vt:lpstr>Презентация PowerPoint</vt:lpstr>
      <vt:lpstr>Презентация PowerPoint</vt:lpstr>
      <vt:lpstr>Рисунок 1- Уровни воздействия на человека  </vt:lpstr>
      <vt:lpstr>Рисунок 2 - Классификация условий труда. </vt:lpstr>
      <vt:lpstr>Рисунок 3 - Рабочая поза. </vt:lpstr>
      <vt:lpstr>Физическая динамическая нагрузка: </vt:lpstr>
      <vt:lpstr>Стереотипные рабочие движения: </vt:lpstr>
      <vt:lpstr>Выводы</vt:lpstr>
      <vt:lpstr>Гигиеническая оценка производственного фактора «тяжесть труда» в границах маркшейдерского отдела на угольном предприятии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Исследование логического мышления и объёмов памяти при механическом и логическом запоминании у студентов.</dc:title>
  <dc:creator>Замира</dc:creator>
  <cp:lastModifiedBy>User3</cp:lastModifiedBy>
  <cp:revision>35</cp:revision>
  <dcterms:created xsi:type="dcterms:W3CDTF">2021-12-15T11:06:18Z</dcterms:created>
  <dcterms:modified xsi:type="dcterms:W3CDTF">2022-11-12T07:06:24Z</dcterms:modified>
</cp:coreProperties>
</file>