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70" r:id="rId8"/>
    <p:sldId id="271" r:id="rId9"/>
    <p:sldId id="264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2.6739661776710815E-2"/>
          <c:y val="5.4966911785720447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Комфортные</c:v>
                </c:pt>
                <c:pt idx="1">
                  <c:v>Относительно дискомфортные</c:v>
                </c:pt>
                <c:pt idx="2">
                  <c:v>Экстремальные </c:v>
                </c:pt>
                <c:pt idx="3">
                  <c:v>Сверхэкстремальные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30</c:v>
                </c:pt>
                <c:pt idx="2">
                  <c:v>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6365440"/>
        <c:axId val="56366976"/>
        <c:axId val="0"/>
      </c:bar3DChart>
      <c:catAx>
        <c:axId val="5636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6366976"/>
        <c:crosses val="autoZero"/>
        <c:auto val="1"/>
        <c:lblAlgn val="ctr"/>
        <c:lblOffset val="100"/>
        <c:noMultiLvlLbl val="0"/>
      </c:catAx>
      <c:valAx>
        <c:axId val="56366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365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Оптимальный</c:v>
                </c:pt>
                <c:pt idx="1">
                  <c:v>Допустимый</c:v>
                </c:pt>
                <c:pt idx="2">
                  <c:v>Вредный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</c:v>
                </c:pt>
                <c:pt idx="1">
                  <c:v>44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155520"/>
        <c:axId val="140177792"/>
        <c:axId val="0"/>
      </c:bar3DChart>
      <c:catAx>
        <c:axId val="14015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0177792"/>
        <c:crosses val="autoZero"/>
        <c:auto val="1"/>
        <c:lblAlgn val="ctr"/>
        <c:lblOffset val="100"/>
        <c:noMultiLvlLbl val="0"/>
      </c:catAx>
      <c:valAx>
        <c:axId val="14017779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sz="1800" dirty="0"/>
                  <a:t>%</a:t>
                </a:r>
              </a:p>
            </c:rich>
          </c:tx>
          <c:layout>
            <c:manualLayout>
              <c:xMode val="edge"/>
              <c:yMode val="edge"/>
              <c:x val="5.7673035047698065E-2"/>
              <c:y val="5.814750741981050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401555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Свободная</c:v>
                </c:pt>
                <c:pt idx="1">
                  <c:v>Неудобная</c:v>
                </c:pt>
                <c:pt idx="2">
                  <c:v>Фиксированная</c:v>
                </c:pt>
                <c:pt idx="3">
                  <c:v>Вынужденная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  <c:pt idx="1">
                  <c:v>32</c:v>
                </c:pt>
                <c:pt idx="2">
                  <c:v>32</c:v>
                </c:pt>
                <c:pt idx="3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6501376"/>
        <c:axId val="56502912"/>
        <c:axId val="0"/>
      </c:bar3DChart>
      <c:catAx>
        <c:axId val="56501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502912"/>
        <c:crosses val="autoZero"/>
        <c:auto val="1"/>
        <c:lblAlgn val="ctr"/>
        <c:lblOffset val="100"/>
        <c:noMultiLvlLbl val="0"/>
      </c:catAx>
      <c:valAx>
        <c:axId val="5650291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sz="1800" dirty="0"/>
                  <a:t>%</a:t>
                </a:r>
              </a:p>
            </c:rich>
          </c:tx>
          <c:layout>
            <c:manualLayout>
              <c:xMode val="edge"/>
              <c:yMode val="edge"/>
              <c:x val="6.7212515553712174E-2"/>
              <c:y val="4.6143896924365761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6501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5880" y="1844824"/>
            <a:ext cx="6982544" cy="189436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Гигиеническая оценка «тяжесть труда» студента среднего профессионального образования филиала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КузГТУ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г.Белово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Кадырова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Замира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Захиджоновна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группы ТБб-205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Законнова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Л.И., д.б.н.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188640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Кузбасский государственный технический университет имени Т.Ф. Горбачева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КузГТУ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г. Белово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10" y="141364"/>
            <a:ext cx="1220811" cy="1241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5880" y="1844824"/>
            <a:ext cx="6982544" cy="189436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Исследование логического мышления 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объёмов памяти при механическом 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логическом запоминании у студентов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Кадырова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Замира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Захиджоновна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группы ТБб-205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Законнова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Л.И., д.б.н.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188640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Кузбасский государственный технический университет имени Т.Ф. Горбачева</a:t>
            </a:r>
            <a:b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КузГТУ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г. Белово</a:t>
            </a:r>
            <a:endParaRPr lang="ru-RU" sz="20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10" y="141364"/>
            <a:ext cx="1220811" cy="1241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4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0872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/>
              <a:t>исследовать гигиеническую оценку производственного фактора «тяжесть труда» на рабочем месте у </a:t>
            </a:r>
            <a:r>
              <a:rPr lang="ru-RU" sz="2400" dirty="0" smtClean="0"/>
              <a:t>студентов.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916" y="2564904"/>
            <a:ext cx="3982200" cy="398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350589"/>
              </p:ext>
            </p:extLst>
          </p:nvPr>
        </p:nvGraphicFramePr>
        <p:xfrm>
          <a:off x="0" y="35263"/>
          <a:ext cx="9144000" cy="7185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5218"/>
                <a:gridCol w="727013"/>
                <a:gridCol w="727013"/>
                <a:gridCol w="585198"/>
                <a:gridCol w="684972"/>
                <a:gridCol w="684972"/>
                <a:gridCol w="637326"/>
                <a:gridCol w="683854"/>
                <a:gridCol w="683854"/>
                <a:gridCol w="540916"/>
                <a:gridCol w="540916"/>
                <a:gridCol w="540916"/>
                <a:gridCol w="540916"/>
                <a:gridCol w="540916"/>
              </a:tblGrid>
              <a:tr h="472557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Вид деятельности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Дорога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Основная работа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Обед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Доп. работа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ИРЭ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527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Время, час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УРЭ, ккал/час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Ʃ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Время, час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УРЭ, ккал/час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Ʃ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Время, час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УРЭ, ккал/час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Ʃ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Время, час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УРЭ, ккал/час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Ʃ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540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663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450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575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540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270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843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540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664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540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763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405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483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7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495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889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450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844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574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10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450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225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711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11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450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574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12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540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754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13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540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270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848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14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450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135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617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15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450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663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16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405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270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708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17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450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662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18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405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799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19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405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619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20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450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663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21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450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572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22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225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617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Студент 23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405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618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849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Среднее значение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450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684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Рисунок</a:t>
            </a:r>
            <a:r>
              <a:rPr lang="ru-RU" dirty="0" smtClean="0"/>
              <a:t> </a:t>
            </a:r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1- Уровни воздействия на человека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64611400"/>
              </p:ext>
            </p:extLst>
          </p:nvPr>
        </p:nvGraphicFramePr>
        <p:xfrm>
          <a:off x="395536" y="1259632"/>
          <a:ext cx="8280920" cy="5598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Рисунок 2 - </a:t>
            </a:r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Классификация условий труда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7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35374676"/>
              </p:ext>
            </p:extLst>
          </p:nvPr>
        </p:nvGraphicFramePr>
        <p:xfrm>
          <a:off x="457200" y="1268760"/>
          <a:ext cx="77152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Рисунок 3 - </a:t>
            </a:r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Рабочая поза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05561472"/>
              </p:ext>
            </p:extLst>
          </p:nvPr>
        </p:nvGraphicFramePr>
        <p:xfrm>
          <a:off x="457200" y="1196752"/>
          <a:ext cx="77152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Физическая динамическая нагрузка: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450000" algn="just">
              <a:lnSpc>
                <a:spcPct val="150000"/>
              </a:lnSpc>
              <a:spcBef>
                <a:spcPts val="0"/>
              </a:spcBef>
            </a:pPr>
            <a:r>
              <a:rPr lang="ru-RU" dirty="0"/>
              <a:t>Общая масса за учебный день составила от 0,5 до 3,5 кг. Суммарный путь с грузом(рюкзак) 500 до 11000 метров у студентов.  В среднем физическая динамическая нагрузка у студентов за учебный день составляет 7922 </a:t>
            </a:r>
            <a:r>
              <a:rPr lang="ru-RU" dirty="0" err="1"/>
              <a:t>кг·м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081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Стереотипные рабочие движения</a:t>
            </a:r>
            <a:r>
              <a:rPr lang="ru-RU" sz="2400" dirty="0" smtClean="0"/>
              <a:t>: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450000" algn="just">
              <a:lnSpc>
                <a:spcPct val="150000"/>
              </a:lnSpc>
              <a:spcBef>
                <a:spcPts val="0"/>
              </a:spcBef>
            </a:pPr>
            <a:r>
              <a:rPr lang="ru-RU" dirty="0"/>
              <a:t>Так как локальные движения выполняются в быстром темпе, количество за учебный день составляет от 900 до 25000 движений, а региональные рабочие движения выполняются в медленном темпе, количество составляет от 20 до 30 движений у студентов.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9082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097216" cy="77809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7920880" cy="5277200"/>
          </a:xfrm>
        </p:spPr>
        <p:txBody>
          <a:bodyPr>
            <a:normAutofit lnSpcReduction="10000"/>
          </a:bodyPr>
          <a:lstStyle/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1. Большинство студентов считают уровень воздействия фактора обучения в филиале комфортным 60%, 30%- относительно дискомфортные условия, а малочисленная группа 10%- экстремальным условием.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2. По условию труда 56% студентов считают оптимальным, остальные 44% допустимым.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3. Большинство Рабочую позу считают неудобной, фиксированной, меньшая часть студентов свободной и вынужденной.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289</TotalTime>
  <Words>624</Words>
  <Application>Microsoft Office PowerPoint</Application>
  <PresentationFormat>Экран (4:3)</PresentationFormat>
  <Paragraphs>372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Гигиеническая оценка «тяжесть труда» студента среднего профессионального образования филиала КузГТУ в г.Белово. </vt:lpstr>
      <vt:lpstr>Презентация PowerPoint</vt:lpstr>
      <vt:lpstr>Презентация PowerPoint</vt:lpstr>
      <vt:lpstr>Рисунок 1- Уровни воздействия на человека  </vt:lpstr>
      <vt:lpstr>Рисунок 2 - Классификация условий труда. </vt:lpstr>
      <vt:lpstr>Рисунок 3 - Рабочая поза. </vt:lpstr>
      <vt:lpstr>Физическая динамическая нагрузка: </vt:lpstr>
      <vt:lpstr>Стереотипные рабочие движения: </vt:lpstr>
      <vt:lpstr>Выводы</vt:lpstr>
      <vt:lpstr>Исследование логического мышления  и объёмов памяти при механическом  и логическом запоминании у студентов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Исследование логического мышления и объёмов памяти при механическом и логическом запоминании у студентов.</dc:title>
  <dc:creator>Замира</dc:creator>
  <cp:lastModifiedBy>User3</cp:lastModifiedBy>
  <cp:revision>20</cp:revision>
  <dcterms:created xsi:type="dcterms:W3CDTF">2021-12-15T11:06:18Z</dcterms:created>
  <dcterms:modified xsi:type="dcterms:W3CDTF">2022-11-12T07:05:59Z</dcterms:modified>
</cp:coreProperties>
</file>